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Fraunces Extra Bold" charset="0"/>
      <p:regular r:id="rId14"/>
    </p:embeddedFont>
    <p:embeddedFont>
      <p:font typeface="Calibri" pitchFamily="34" charset="0"/>
      <p:regular r:id="rId15"/>
      <p:bold r:id="rId16"/>
      <p:italic r:id="rId17"/>
      <p:boldItalic r:id="rId18"/>
    </p:embeddedFont>
    <p:embeddedFont>
      <p:font typeface="Nobile" charset="0"/>
      <p:regular r:id="rId19"/>
    </p:embeddedFont>
    <p:embeddedFont>
      <p:font typeface="Consolas" pitchFamily="49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-638" y="-67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.Tech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-3-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-3-5.svg"/><Relationship Id="rId5" Type="http://schemas.openxmlformats.org/officeDocument/2006/relationships/image" Target="../media/image-3-3.svg"/><Relationship Id="rId4" Type="http://schemas.openxmlformats.org/officeDocument/2006/relationships/image" Target="../media/image4.png"/><Relationship Id="rId9" Type="http://schemas.openxmlformats.org/officeDocument/2006/relationships/image" Target="../media/image-3-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-4-8.svg"/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-4-6.svg"/><Relationship Id="rId5" Type="http://schemas.openxmlformats.org/officeDocument/2006/relationships/image" Target="../media/image-4-4.svg"/><Relationship Id="rId10" Type="http://schemas.openxmlformats.org/officeDocument/2006/relationships/image" Target="../media/image-4-10.svg"/><Relationship Id="rId4" Type="http://schemas.openxmlformats.org/officeDocument/2006/relationships/image" Target="../media/image-4-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82641"/>
            <a:ext cx="7020163" cy="716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🎓</a:t>
            </a: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Smart Campus Portal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13920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centralized platform revolutionizing campus activities through integrated technology.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2051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Presented By: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89966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Abhishek Kumar — </a:t>
            </a:r>
            <a:r>
              <a:rPr lang="en-US" sz="1750" u="sng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B.Tech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CSE, 2nd Year, Galgotias University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34185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Aditya Kumar — </a:t>
            </a:r>
            <a:r>
              <a:rPr lang="en-US" sz="1750" u="sng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B.Tech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CSE, 2nd Year, Galgotias University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7840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Anshul Dubey — </a:t>
            </a:r>
            <a:r>
              <a:rPr lang="en-US" sz="1750" u="sng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B.Tech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CSE, 2nd Year, Galgotias University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0438" y="511016"/>
            <a:ext cx="7843123" cy="11613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Multithreading: Enhancing Responsiveness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50438" y="1951077"/>
            <a:ext cx="7843123" cy="594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Implementing multithreading ensures a smooth and non-blocking user experience, even during complex operations.</a:t>
            </a:r>
            <a:endParaRPr lang="en-US" sz="14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438" y="2754749"/>
            <a:ext cx="929164" cy="136779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65340" y="2940487"/>
            <a:ext cx="307347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Background Data Loading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1765340" y="3342203"/>
            <a:ext cx="6728222" cy="594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Heavy data operations are executed in separate threads, preventing GUI freezes.</a:t>
            </a:r>
            <a:endParaRPr lang="en-US" sz="14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438" y="4122539"/>
            <a:ext cx="929164" cy="111502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765340" y="4308277"/>
            <a:ext cx="308014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Improved Responsiveness</a:t>
            </a:r>
            <a:endParaRPr lang="en-US" sz="1800" dirty="0"/>
          </a:p>
        </p:txBody>
      </p:sp>
      <p:sp>
        <p:nvSpPr>
          <p:cNvPr id="10" name="Text 5"/>
          <p:cNvSpPr/>
          <p:nvPr/>
        </p:nvSpPr>
        <p:spPr>
          <a:xfrm>
            <a:off x="1765340" y="4709993"/>
            <a:ext cx="6728222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Keeps the user interface fluid and interactive at all times.</a:t>
            </a:r>
            <a:endParaRPr lang="en-US" sz="14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438" y="5237559"/>
            <a:ext cx="929164" cy="136779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765340" y="5423297"/>
            <a:ext cx="232302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ExecutorService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1765340" y="5825014"/>
            <a:ext cx="6728222" cy="594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Manages scheduled and asynchronous tasks efficiently, optimizing resource utilization.</a:t>
            </a:r>
            <a:endParaRPr lang="en-US" sz="14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438" y="6605349"/>
            <a:ext cx="929164" cy="111502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765340" y="6791087"/>
            <a:ext cx="283916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Thread-Safe Operations</a:t>
            </a:r>
            <a:endParaRPr lang="en-US" sz="1800" dirty="0"/>
          </a:p>
        </p:txBody>
      </p:sp>
      <p:sp>
        <p:nvSpPr>
          <p:cNvPr id="16" name="Text 9"/>
          <p:cNvSpPr/>
          <p:nvPr/>
        </p:nvSpPr>
        <p:spPr>
          <a:xfrm>
            <a:off x="1765340" y="7192804"/>
            <a:ext cx="6728222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Ensures data consistency and avoids conflicts in concurrent environments.</a:t>
            </a:r>
            <a:endParaRPr lang="en-US" sz="14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5567" y="1026795"/>
            <a:ext cx="12740521" cy="647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Conclusion: A Modern &amp; Efficient Campus Portal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5567" y="2089190"/>
            <a:ext cx="13179266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Smart Campus Portal stands as a testament to effective software integration and design, delivering significant benefits to the university community.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25567" y="3296364"/>
            <a:ext cx="4254818" cy="1859875"/>
          </a:xfrm>
          <a:prstGeom prst="roundRect">
            <a:avLst>
              <a:gd name="adj" fmla="val 5900"/>
            </a:avLst>
          </a:prstGeom>
          <a:solidFill>
            <a:srgbClr val="FAFFFA"/>
          </a:solidFill>
          <a:ln/>
        </p:spPr>
      </p:sp>
      <p:sp>
        <p:nvSpPr>
          <p:cNvPr id="5" name="Shape 3"/>
          <p:cNvSpPr/>
          <p:nvPr/>
        </p:nvSpPr>
        <p:spPr>
          <a:xfrm>
            <a:off x="725567" y="3273504"/>
            <a:ext cx="4254818" cy="91440"/>
          </a:xfrm>
          <a:prstGeom prst="roundRect">
            <a:avLst>
              <a:gd name="adj" fmla="val 204051"/>
            </a:avLst>
          </a:prstGeom>
          <a:solidFill>
            <a:srgbClr val="438951"/>
          </a:solidFill>
          <a:ln/>
        </p:spPr>
      </p:sp>
      <p:sp>
        <p:nvSpPr>
          <p:cNvPr id="6" name="Shape 4"/>
          <p:cNvSpPr/>
          <p:nvPr/>
        </p:nvSpPr>
        <p:spPr>
          <a:xfrm>
            <a:off x="2542044" y="2985492"/>
            <a:ext cx="621863" cy="621863"/>
          </a:xfrm>
          <a:prstGeom prst="roundRect">
            <a:avLst>
              <a:gd name="adj" fmla="val 147042"/>
            </a:avLst>
          </a:prstGeom>
          <a:solidFill>
            <a:srgbClr val="438951"/>
          </a:solidFill>
          <a:ln/>
        </p:spPr>
      </p:sp>
      <p:sp>
        <p:nvSpPr>
          <p:cNvPr id="7" name="Text 5"/>
          <p:cNvSpPr/>
          <p:nvPr/>
        </p:nvSpPr>
        <p:spPr>
          <a:xfrm>
            <a:off x="2728615" y="3140988"/>
            <a:ext cx="248722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955715" y="3814643"/>
            <a:ext cx="3167896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Fully Functional System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955715" y="4262914"/>
            <a:ext cx="3794522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complete and operational Smart Campus Management System.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187672" y="3296364"/>
            <a:ext cx="4254937" cy="1859875"/>
          </a:xfrm>
          <a:prstGeom prst="roundRect">
            <a:avLst>
              <a:gd name="adj" fmla="val 5900"/>
            </a:avLst>
          </a:prstGeom>
          <a:solidFill>
            <a:srgbClr val="FAFFFA"/>
          </a:solidFill>
          <a:ln/>
        </p:spPr>
      </p:sp>
      <p:sp>
        <p:nvSpPr>
          <p:cNvPr id="11" name="Shape 9"/>
          <p:cNvSpPr/>
          <p:nvPr/>
        </p:nvSpPr>
        <p:spPr>
          <a:xfrm>
            <a:off x="5187672" y="3273504"/>
            <a:ext cx="4254937" cy="91440"/>
          </a:xfrm>
          <a:prstGeom prst="roundRect">
            <a:avLst>
              <a:gd name="adj" fmla="val 204051"/>
            </a:avLst>
          </a:prstGeom>
          <a:solidFill>
            <a:srgbClr val="438951"/>
          </a:solidFill>
          <a:ln/>
        </p:spPr>
      </p:sp>
      <p:sp>
        <p:nvSpPr>
          <p:cNvPr id="12" name="Shape 10"/>
          <p:cNvSpPr/>
          <p:nvPr/>
        </p:nvSpPr>
        <p:spPr>
          <a:xfrm>
            <a:off x="7004149" y="2985492"/>
            <a:ext cx="621863" cy="621863"/>
          </a:xfrm>
          <a:prstGeom prst="roundRect">
            <a:avLst>
              <a:gd name="adj" fmla="val 147042"/>
            </a:avLst>
          </a:prstGeom>
          <a:solidFill>
            <a:srgbClr val="438951"/>
          </a:solidFill>
          <a:ln/>
        </p:spPr>
      </p:sp>
      <p:sp>
        <p:nvSpPr>
          <p:cNvPr id="13" name="Text 11"/>
          <p:cNvSpPr/>
          <p:nvPr/>
        </p:nvSpPr>
        <p:spPr>
          <a:xfrm>
            <a:off x="7190720" y="3140988"/>
            <a:ext cx="248722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5417820" y="3814643"/>
            <a:ext cx="3447812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Java Concepts Integration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5417820" y="4262914"/>
            <a:ext cx="3794641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Successfully integrates all major Java programming concepts.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9649897" y="3296364"/>
            <a:ext cx="4254937" cy="1859875"/>
          </a:xfrm>
          <a:prstGeom prst="roundRect">
            <a:avLst>
              <a:gd name="adj" fmla="val 5900"/>
            </a:avLst>
          </a:prstGeom>
          <a:solidFill>
            <a:srgbClr val="FAFFFA"/>
          </a:solidFill>
          <a:ln/>
        </p:spPr>
      </p:sp>
      <p:sp>
        <p:nvSpPr>
          <p:cNvPr id="17" name="Shape 15"/>
          <p:cNvSpPr/>
          <p:nvPr/>
        </p:nvSpPr>
        <p:spPr>
          <a:xfrm>
            <a:off x="9649897" y="3273504"/>
            <a:ext cx="4254937" cy="91440"/>
          </a:xfrm>
          <a:prstGeom prst="roundRect">
            <a:avLst>
              <a:gd name="adj" fmla="val 204051"/>
            </a:avLst>
          </a:prstGeom>
          <a:solidFill>
            <a:srgbClr val="438951"/>
          </a:solidFill>
          <a:ln/>
        </p:spPr>
      </p:sp>
      <p:sp>
        <p:nvSpPr>
          <p:cNvPr id="18" name="Shape 16"/>
          <p:cNvSpPr/>
          <p:nvPr/>
        </p:nvSpPr>
        <p:spPr>
          <a:xfrm>
            <a:off x="11466374" y="2985492"/>
            <a:ext cx="621863" cy="621863"/>
          </a:xfrm>
          <a:prstGeom prst="roundRect">
            <a:avLst>
              <a:gd name="adj" fmla="val 147042"/>
            </a:avLst>
          </a:prstGeom>
          <a:solidFill>
            <a:srgbClr val="438951"/>
          </a:solidFill>
          <a:ln/>
        </p:spPr>
      </p:sp>
      <p:sp>
        <p:nvSpPr>
          <p:cNvPr id="19" name="Text 17"/>
          <p:cNvSpPr/>
          <p:nvPr/>
        </p:nvSpPr>
        <p:spPr>
          <a:xfrm>
            <a:off x="11652945" y="3140988"/>
            <a:ext cx="248722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1950" dirty="0"/>
          </a:p>
        </p:txBody>
      </p:sp>
      <p:sp>
        <p:nvSpPr>
          <p:cNvPr id="20" name="Text 18"/>
          <p:cNvSpPr/>
          <p:nvPr/>
        </p:nvSpPr>
        <p:spPr>
          <a:xfrm>
            <a:off x="9880044" y="3814643"/>
            <a:ext cx="3326844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Efficiency &amp; Accessibility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9880044" y="4262914"/>
            <a:ext cx="3794641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Significantly reduces manual effort and improves data accessibility.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725567" y="5674400"/>
            <a:ext cx="6485930" cy="1528286"/>
          </a:xfrm>
          <a:prstGeom prst="roundRect">
            <a:avLst>
              <a:gd name="adj" fmla="val 7180"/>
            </a:avLst>
          </a:prstGeom>
          <a:solidFill>
            <a:srgbClr val="FAFFFA"/>
          </a:solidFill>
          <a:ln/>
        </p:spPr>
      </p:sp>
      <p:sp>
        <p:nvSpPr>
          <p:cNvPr id="23" name="Shape 21"/>
          <p:cNvSpPr/>
          <p:nvPr/>
        </p:nvSpPr>
        <p:spPr>
          <a:xfrm>
            <a:off x="725567" y="5651540"/>
            <a:ext cx="6485930" cy="91440"/>
          </a:xfrm>
          <a:prstGeom prst="roundRect">
            <a:avLst>
              <a:gd name="adj" fmla="val 204051"/>
            </a:avLst>
          </a:prstGeom>
          <a:solidFill>
            <a:srgbClr val="438951"/>
          </a:solidFill>
          <a:ln/>
        </p:spPr>
      </p:sp>
      <p:sp>
        <p:nvSpPr>
          <p:cNvPr id="24" name="Shape 22"/>
          <p:cNvSpPr/>
          <p:nvPr/>
        </p:nvSpPr>
        <p:spPr>
          <a:xfrm>
            <a:off x="3657540" y="5363528"/>
            <a:ext cx="621863" cy="621863"/>
          </a:xfrm>
          <a:prstGeom prst="roundRect">
            <a:avLst>
              <a:gd name="adj" fmla="val 147042"/>
            </a:avLst>
          </a:prstGeom>
          <a:solidFill>
            <a:srgbClr val="438951"/>
          </a:solidFill>
          <a:ln/>
        </p:spPr>
      </p:sp>
      <p:sp>
        <p:nvSpPr>
          <p:cNvPr id="25" name="Text 23"/>
          <p:cNvSpPr/>
          <p:nvPr/>
        </p:nvSpPr>
        <p:spPr>
          <a:xfrm>
            <a:off x="3844111" y="5519023"/>
            <a:ext cx="248722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1950" dirty="0"/>
          </a:p>
        </p:txBody>
      </p:sp>
      <p:sp>
        <p:nvSpPr>
          <p:cNvPr id="26" name="Text 24"/>
          <p:cNvSpPr/>
          <p:nvPr/>
        </p:nvSpPr>
        <p:spPr>
          <a:xfrm>
            <a:off x="955715" y="6192679"/>
            <a:ext cx="3170634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Scalable &amp; Future-Proof</a:t>
            </a:r>
            <a:endParaRPr lang="en-US" sz="2000" dirty="0"/>
          </a:p>
        </p:txBody>
      </p:sp>
      <p:sp>
        <p:nvSpPr>
          <p:cNvPr id="27" name="Text 25"/>
          <p:cNvSpPr/>
          <p:nvPr/>
        </p:nvSpPr>
        <p:spPr>
          <a:xfrm>
            <a:off x="955715" y="6640949"/>
            <a:ext cx="6025634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Designed with scalability and future enhancements in mind.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7418784" y="5674400"/>
            <a:ext cx="6486049" cy="1528286"/>
          </a:xfrm>
          <a:prstGeom prst="roundRect">
            <a:avLst>
              <a:gd name="adj" fmla="val 7180"/>
            </a:avLst>
          </a:prstGeom>
          <a:solidFill>
            <a:srgbClr val="FAFFFA"/>
          </a:solidFill>
          <a:ln/>
        </p:spPr>
      </p:sp>
      <p:sp>
        <p:nvSpPr>
          <p:cNvPr id="29" name="Shape 27"/>
          <p:cNvSpPr/>
          <p:nvPr/>
        </p:nvSpPr>
        <p:spPr>
          <a:xfrm>
            <a:off x="7418784" y="5651540"/>
            <a:ext cx="6486049" cy="91440"/>
          </a:xfrm>
          <a:prstGeom prst="roundRect">
            <a:avLst>
              <a:gd name="adj" fmla="val 204051"/>
            </a:avLst>
          </a:prstGeom>
          <a:solidFill>
            <a:srgbClr val="438951"/>
          </a:solidFill>
          <a:ln/>
        </p:spPr>
      </p:sp>
      <p:sp>
        <p:nvSpPr>
          <p:cNvPr id="30" name="Shape 28"/>
          <p:cNvSpPr/>
          <p:nvPr/>
        </p:nvSpPr>
        <p:spPr>
          <a:xfrm>
            <a:off x="10350877" y="5363528"/>
            <a:ext cx="621863" cy="621863"/>
          </a:xfrm>
          <a:prstGeom prst="roundRect">
            <a:avLst>
              <a:gd name="adj" fmla="val 147042"/>
            </a:avLst>
          </a:prstGeom>
          <a:solidFill>
            <a:srgbClr val="438951"/>
          </a:solidFill>
          <a:ln/>
        </p:spPr>
      </p:sp>
      <p:sp>
        <p:nvSpPr>
          <p:cNvPr id="31" name="Text 29"/>
          <p:cNvSpPr/>
          <p:nvPr/>
        </p:nvSpPr>
        <p:spPr>
          <a:xfrm>
            <a:off x="10537448" y="5519023"/>
            <a:ext cx="248722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5</a:t>
            </a:r>
            <a:endParaRPr lang="en-US" sz="1950" dirty="0"/>
          </a:p>
        </p:txBody>
      </p:sp>
      <p:sp>
        <p:nvSpPr>
          <p:cNvPr id="32" name="Text 30"/>
          <p:cNvSpPr/>
          <p:nvPr/>
        </p:nvSpPr>
        <p:spPr>
          <a:xfrm>
            <a:off x="7648932" y="6192679"/>
            <a:ext cx="3211830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Modern User Experience</a:t>
            </a:r>
            <a:endParaRPr lang="en-US" sz="2000" dirty="0"/>
          </a:p>
        </p:txBody>
      </p:sp>
      <p:sp>
        <p:nvSpPr>
          <p:cNvPr id="33" name="Text 31"/>
          <p:cNvSpPr/>
          <p:nvPr/>
        </p:nvSpPr>
        <p:spPr>
          <a:xfrm>
            <a:off x="7648932" y="6640949"/>
            <a:ext cx="6025753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Provides a secure, efficient, and user-friendly interaction.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6521" y="923092"/>
            <a:ext cx="12580025" cy="657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Project Objective: Unifying Campus Operations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6521" y="2001560"/>
            <a:ext cx="13157359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goal is to create a seamless digital ecosystem for enhanced campus management and user experience.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36521" y="2574965"/>
            <a:ext cx="4245531" cy="2260521"/>
          </a:xfrm>
          <a:prstGeom prst="roundRect">
            <a:avLst>
              <a:gd name="adj" fmla="val 4854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13661" y="2574965"/>
            <a:ext cx="91440" cy="2260521"/>
          </a:xfrm>
          <a:prstGeom prst="roundRect">
            <a:avLst>
              <a:gd name="adj" fmla="val 207145"/>
            </a:avLst>
          </a:prstGeom>
          <a:solidFill>
            <a:srgbClr val="438951"/>
          </a:solidFill>
          <a:ln/>
        </p:spPr>
      </p:sp>
      <p:sp>
        <p:nvSpPr>
          <p:cNvPr id="6" name="Text 4"/>
          <p:cNvSpPr/>
          <p:nvPr/>
        </p:nvSpPr>
        <p:spPr>
          <a:xfrm>
            <a:off x="1038344" y="2808208"/>
            <a:ext cx="3710464" cy="657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Centralized Platform Development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1038344" y="3592116"/>
            <a:ext cx="3710464" cy="101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Develop a single, unified platform for all campus-related activities and information.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5192435" y="2574965"/>
            <a:ext cx="4245531" cy="2260521"/>
          </a:xfrm>
          <a:prstGeom prst="roundRect">
            <a:avLst>
              <a:gd name="adj" fmla="val 4854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69575" y="2574965"/>
            <a:ext cx="91440" cy="2260521"/>
          </a:xfrm>
          <a:prstGeom prst="roundRect">
            <a:avLst>
              <a:gd name="adj" fmla="val 207145"/>
            </a:avLst>
          </a:prstGeom>
          <a:solidFill>
            <a:srgbClr val="438951"/>
          </a:solidFill>
          <a:ln/>
        </p:spPr>
      </p:sp>
      <p:sp>
        <p:nvSpPr>
          <p:cNvPr id="10" name="Text 8"/>
          <p:cNvSpPr/>
          <p:nvPr/>
        </p:nvSpPr>
        <p:spPr>
          <a:xfrm>
            <a:off x="5494258" y="2808208"/>
            <a:ext cx="3251121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Integrated Technologies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5494258" y="3263265"/>
            <a:ext cx="3710464" cy="101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Harmonize JavaFX, JDBC, Servlets, OOP, Collections, and Multithreading for robust functionality.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9648349" y="2574965"/>
            <a:ext cx="4245531" cy="2260521"/>
          </a:xfrm>
          <a:prstGeom prst="roundRect">
            <a:avLst>
              <a:gd name="adj" fmla="val 4854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25489" y="2574965"/>
            <a:ext cx="91440" cy="2260521"/>
          </a:xfrm>
          <a:prstGeom prst="roundRect">
            <a:avLst>
              <a:gd name="adj" fmla="val 207145"/>
            </a:avLst>
          </a:prstGeom>
          <a:solidFill>
            <a:srgbClr val="438951"/>
          </a:solidFill>
          <a:ln/>
        </p:spPr>
      </p:sp>
      <p:sp>
        <p:nvSpPr>
          <p:cNvPr id="14" name="Text 12"/>
          <p:cNvSpPr/>
          <p:nvPr/>
        </p:nvSpPr>
        <p:spPr>
          <a:xfrm>
            <a:off x="9950172" y="2808208"/>
            <a:ext cx="3579733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Enhanced User Interaction</a:t>
            </a:r>
            <a:endParaRPr lang="en-US" sz="2050" dirty="0"/>
          </a:p>
        </p:txBody>
      </p:sp>
      <p:sp>
        <p:nvSpPr>
          <p:cNvPr id="15" name="Text 13"/>
          <p:cNvSpPr/>
          <p:nvPr/>
        </p:nvSpPr>
        <p:spPr>
          <a:xfrm>
            <a:off x="9950172" y="3263265"/>
            <a:ext cx="3710464" cy="101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Provide smooth and intuitive interactions for students, faculty, and administrative staff.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736521" y="5045869"/>
            <a:ext cx="4245531" cy="2260521"/>
          </a:xfrm>
          <a:prstGeom prst="roundRect">
            <a:avLst>
              <a:gd name="adj" fmla="val 4854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13661" y="5045869"/>
            <a:ext cx="91440" cy="2260521"/>
          </a:xfrm>
          <a:prstGeom prst="roundRect">
            <a:avLst>
              <a:gd name="adj" fmla="val 207145"/>
            </a:avLst>
          </a:prstGeom>
          <a:solidFill>
            <a:srgbClr val="438951"/>
          </a:solidFill>
          <a:ln/>
        </p:spPr>
      </p:sp>
      <p:sp>
        <p:nvSpPr>
          <p:cNvPr id="18" name="Text 16"/>
          <p:cNvSpPr/>
          <p:nvPr/>
        </p:nvSpPr>
        <p:spPr>
          <a:xfrm>
            <a:off x="1038344" y="5279112"/>
            <a:ext cx="3710464" cy="657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Accessibility &amp; Efficiency</a:t>
            </a:r>
            <a:endParaRPr lang="en-US" sz="2050" dirty="0"/>
          </a:p>
        </p:txBody>
      </p:sp>
      <p:sp>
        <p:nvSpPr>
          <p:cNvPr id="19" name="Text 17"/>
          <p:cNvSpPr/>
          <p:nvPr/>
        </p:nvSpPr>
        <p:spPr>
          <a:xfrm>
            <a:off x="1038344" y="6063020"/>
            <a:ext cx="3710464" cy="101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Improve real-time data access and significantly reduce manual administrative workloads.</a:t>
            </a:r>
            <a:endParaRPr lang="en-US" sz="1650" dirty="0"/>
          </a:p>
        </p:txBody>
      </p:sp>
      <p:sp>
        <p:nvSpPr>
          <p:cNvPr id="20" name="Shape 18"/>
          <p:cNvSpPr/>
          <p:nvPr/>
        </p:nvSpPr>
        <p:spPr>
          <a:xfrm>
            <a:off x="5192435" y="5045869"/>
            <a:ext cx="4245531" cy="2260521"/>
          </a:xfrm>
          <a:prstGeom prst="roundRect">
            <a:avLst>
              <a:gd name="adj" fmla="val 4854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5169575" y="5045869"/>
            <a:ext cx="91440" cy="2260521"/>
          </a:xfrm>
          <a:prstGeom prst="roundRect">
            <a:avLst>
              <a:gd name="adj" fmla="val 207145"/>
            </a:avLst>
          </a:prstGeom>
          <a:solidFill>
            <a:srgbClr val="438951"/>
          </a:solidFill>
          <a:ln/>
        </p:spPr>
      </p:sp>
      <p:sp>
        <p:nvSpPr>
          <p:cNvPr id="22" name="Text 20"/>
          <p:cNvSpPr/>
          <p:nvPr/>
        </p:nvSpPr>
        <p:spPr>
          <a:xfrm>
            <a:off x="5494258" y="5279112"/>
            <a:ext cx="3710464" cy="657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Scalability &amp; Maintainability</a:t>
            </a:r>
            <a:endParaRPr lang="en-US" sz="2050" dirty="0"/>
          </a:p>
        </p:txBody>
      </p:sp>
      <p:sp>
        <p:nvSpPr>
          <p:cNvPr id="23" name="Text 21"/>
          <p:cNvSpPr/>
          <p:nvPr/>
        </p:nvSpPr>
        <p:spPr>
          <a:xfrm>
            <a:off x="5494258" y="6063020"/>
            <a:ext cx="3710464" cy="101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Ensure the system is built on a foundation that allows for future growth and easy maintenance.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888" y="494824"/>
            <a:ext cx="7886224" cy="1122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Features: Empowering the Smart Campus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28888" y="1887260"/>
            <a:ext cx="7886224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portal integrates essential functionalities to streamline campus life and administrative tasks.</a:t>
            </a:r>
            <a:endParaRPr lang="en-US" sz="14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28888" y="2664143"/>
            <a:ext cx="449223" cy="44922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02663" y="2770823"/>
            <a:ext cx="3816191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Online Attendance &amp; Class Access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302663" y="3159323"/>
            <a:ext cx="7212449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Automated attendance tracking via facial recognition or mobile credentials for accuracy.</a:t>
            </a:r>
            <a:endParaRPr lang="en-US" sz="14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28888" y="4093488"/>
            <a:ext cx="449223" cy="44922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302663" y="4200168"/>
            <a:ext cx="4422100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Digital Noticeboards &amp; Study Materials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1302663" y="4588669"/>
            <a:ext cx="7212449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Instant updates and seamless resource sharing, accessible anytime, anywhere.</a:t>
            </a:r>
            <a:endParaRPr lang="en-US" sz="14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28888" y="5235416"/>
            <a:ext cx="449223" cy="44922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302663" y="5342096"/>
            <a:ext cx="3291245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Campus Services Integration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1302663" y="5730597"/>
            <a:ext cx="7212449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Unified access to meal plans, printing, parking management, and various payment options through a single application.</a:t>
            </a:r>
            <a:endParaRPr lang="en-US" sz="14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28888" y="6664762"/>
            <a:ext cx="449223" cy="44922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302663" y="6771442"/>
            <a:ext cx="2375892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Communication Hub</a:t>
            </a:r>
            <a:endParaRPr lang="en-US" sz="1750" dirty="0"/>
          </a:p>
        </p:txBody>
      </p:sp>
      <p:sp>
        <p:nvSpPr>
          <p:cNvPr id="16" name="Text 9"/>
          <p:cNvSpPr/>
          <p:nvPr/>
        </p:nvSpPr>
        <p:spPr>
          <a:xfrm>
            <a:off x="1302663" y="7159942"/>
            <a:ext cx="7212449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Real-time messaging and collaborative tools fostering better interaction between students and faculty.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898" y="744736"/>
            <a:ext cx="12274868" cy="628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Object-Oriented Programming (OOP) Principles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03898" y="1775341"/>
            <a:ext cx="13222605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system leverages core OOP concepts to ensure a robust, flexible, and well-structured architecture.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03898" y="2323267"/>
            <a:ext cx="4273391" cy="2652474"/>
          </a:xfrm>
          <a:prstGeom prst="roundRect">
            <a:avLst>
              <a:gd name="adj" fmla="val 6825"/>
            </a:avLst>
          </a:prstGeom>
          <a:solidFill>
            <a:srgbClr val="E8F3E8"/>
          </a:solidFill>
          <a:ln/>
        </p:spPr>
      </p:sp>
      <p:sp>
        <p:nvSpPr>
          <p:cNvPr id="5" name="Shape 3"/>
          <p:cNvSpPr/>
          <p:nvPr/>
        </p:nvSpPr>
        <p:spPr>
          <a:xfrm>
            <a:off x="904994" y="2524363"/>
            <a:ext cx="603409" cy="603409"/>
          </a:xfrm>
          <a:prstGeom prst="roundRect">
            <a:avLst>
              <a:gd name="adj" fmla="val 15152385"/>
            </a:avLst>
          </a:prstGeom>
          <a:solidFill>
            <a:srgbClr val="438951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70967" y="2690336"/>
            <a:ext cx="271463" cy="27146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04994" y="3328868"/>
            <a:ext cx="2514243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Inheritance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904994" y="3763804"/>
            <a:ext cx="3871198" cy="1010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Base </a:t>
            </a:r>
            <a:r>
              <a:rPr lang="en-US" sz="15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User</a:t>
            </a: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class extended by </a:t>
            </a:r>
            <a:r>
              <a:rPr lang="en-US" sz="15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Student</a:t>
            </a: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</a:t>
            </a:r>
            <a:r>
              <a:rPr lang="en-US" sz="15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Faculty</a:t>
            </a: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and </a:t>
            </a:r>
            <a:r>
              <a:rPr lang="en-US" sz="15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Admin</a:t>
            </a: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for role-based access and shared attributes.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5178385" y="2323267"/>
            <a:ext cx="4273510" cy="2652474"/>
          </a:xfrm>
          <a:prstGeom prst="roundRect">
            <a:avLst>
              <a:gd name="adj" fmla="val 6825"/>
            </a:avLst>
          </a:prstGeom>
          <a:solidFill>
            <a:srgbClr val="E8F3E8"/>
          </a:solidFill>
          <a:ln/>
        </p:spPr>
      </p:sp>
      <p:sp>
        <p:nvSpPr>
          <p:cNvPr id="10" name="Shape 7"/>
          <p:cNvSpPr/>
          <p:nvPr/>
        </p:nvSpPr>
        <p:spPr>
          <a:xfrm>
            <a:off x="5379482" y="2524363"/>
            <a:ext cx="603409" cy="603409"/>
          </a:xfrm>
          <a:prstGeom prst="roundRect">
            <a:avLst>
              <a:gd name="adj" fmla="val 15152385"/>
            </a:avLst>
          </a:prstGeom>
          <a:solidFill>
            <a:srgbClr val="438951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545455" y="2690336"/>
            <a:ext cx="271463" cy="27146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379482" y="3328868"/>
            <a:ext cx="2514243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Polymorphism</a:t>
            </a:r>
            <a:endParaRPr lang="en-US" sz="1950" dirty="0"/>
          </a:p>
        </p:txBody>
      </p:sp>
      <p:sp>
        <p:nvSpPr>
          <p:cNvPr id="13" name="Text 9"/>
          <p:cNvSpPr/>
          <p:nvPr/>
        </p:nvSpPr>
        <p:spPr>
          <a:xfrm>
            <a:off x="5379482" y="3763804"/>
            <a:ext cx="3871317" cy="965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Different dashboard implementations providing tailored user experiences based on role.</a:t>
            </a:r>
            <a:endParaRPr lang="en-US" sz="1550" dirty="0"/>
          </a:p>
        </p:txBody>
      </p:sp>
      <p:sp>
        <p:nvSpPr>
          <p:cNvPr id="14" name="Shape 10"/>
          <p:cNvSpPr/>
          <p:nvPr/>
        </p:nvSpPr>
        <p:spPr>
          <a:xfrm>
            <a:off x="9652992" y="2323267"/>
            <a:ext cx="4273510" cy="2652474"/>
          </a:xfrm>
          <a:prstGeom prst="roundRect">
            <a:avLst>
              <a:gd name="adj" fmla="val 6825"/>
            </a:avLst>
          </a:prstGeom>
          <a:solidFill>
            <a:srgbClr val="E8F3E8"/>
          </a:solidFill>
          <a:ln/>
        </p:spPr>
      </p:sp>
      <p:sp>
        <p:nvSpPr>
          <p:cNvPr id="15" name="Shape 11"/>
          <p:cNvSpPr/>
          <p:nvPr/>
        </p:nvSpPr>
        <p:spPr>
          <a:xfrm>
            <a:off x="9854089" y="2524363"/>
            <a:ext cx="603409" cy="603409"/>
          </a:xfrm>
          <a:prstGeom prst="roundRect">
            <a:avLst>
              <a:gd name="adj" fmla="val 15152385"/>
            </a:avLst>
          </a:prstGeom>
          <a:solidFill>
            <a:srgbClr val="438951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020062" y="2690336"/>
            <a:ext cx="271463" cy="271463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54089" y="3328868"/>
            <a:ext cx="2514243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Encapsulation</a:t>
            </a:r>
            <a:endParaRPr lang="en-US" sz="1950" dirty="0"/>
          </a:p>
        </p:txBody>
      </p:sp>
      <p:sp>
        <p:nvSpPr>
          <p:cNvPr id="18" name="Text 13"/>
          <p:cNvSpPr/>
          <p:nvPr/>
        </p:nvSpPr>
        <p:spPr>
          <a:xfrm>
            <a:off x="9854089" y="3763804"/>
            <a:ext cx="3871317" cy="965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Secure data handling and access control through well-defined getters and setters.</a:t>
            </a:r>
            <a:endParaRPr lang="en-US" sz="1550" dirty="0"/>
          </a:p>
        </p:txBody>
      </p:sp>
      <p:sp>
        <p:nvSpPr>
          <p:cNvPr id="19" name="Shape 14"/>
          <p:cNvSpPr/>
          <p:nvPr/>
        </p:nvSpPr>
        <p:spPr>
          <a:xfrm>
            <a:off x="703898" y="5176838"/>
            <a:ext cx="6510695" cy="2307908"/>
          </a:xfrm>
          <a:prstGeom prst="roundRect">
            <a:avLst>
              <a:gd name="adj" fmla="val 7844"/>
            </a:avLst>
          </a:prstGeom>
          <a:solidFill>
            <a:srgbClr val="E8F3E8"/>
          </a:solidFill>
          <a:ln/>
        </p:spPr>
      </p:sp>
      <p:sp>
        <p:nvSpPr>
          <p:cNvPr id="20" name="Shape 15"/>
          <p:cNvSpPr/>
          <p:nvPr/>
        </p:nvSpPr>
        <p:spPr>
          <a:xfrm>
            <a:off x="904994" y="5377934"/>
            <a:ext cx="603409" cy="603409"/>
          </a:xfrm>
          <a:prstGeom prst="roundRect">
            <a:avLst>
              <a:gd name="adj" fmla="val 15152385"/>
            </a:avLst>
          </a:prstGeom>
          <a:solidFill>
            <a:srgbClr val="438951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70967" y="5543907"/>
            <a:ext cx="271463" cy="271463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904994" y="6182439"/>
            <a:ext cx="2514243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Abstraction</a:t>
            </a:r>
            <a:endParaRPr lang="en-US" sz="1950" dirty="0"/>
          </a:p>
        </p:txBody>
      </p:sp>
      <p:sp>
        <p:nvSpPr>
          <p:cNvPr id="23" name="Text 17"/>
          <p:cNvSpPr/>
          <p:nvPr/>
        </p:nvSpPr>
        <p:spPr>
          <a:xfrm>
            <a:off x="904994" y="6617375"/>
            <a:ext cx="6108502" cy="666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Interfaces like </a:t>
            </a:r>
            <a:r>
              <a:rPr lang="en-US" sz="15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FeedbackGiver</a:t>
            </a: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facilitate a modular and extensible design.</a:t>
            </a:r>
            <a:endParaRPr lang="en-US" sz="1550" dirty="0"/>
          </a:p>
        </p:txBody>
      </p:sp>
      <p:sp>
        <p:nvSpPr>
          <p:cNvPr id="24" name="Shape 18"/>
          <p:cNvSpPr/>
          <p:nvPr/>
        </p:nvSpPr>
        <p:spPr>
          <a:xfrm>
            <a:off x="7415689" y="5176838"/>
            <a:ext cx="6510814" cy="2307908"/>
          </a:xfrm>
          <a:prstGeom prst="roundRect">
            <a:avLst>
              <a:gd name="adj" fmla="val 7844"/>
            </a:avLst>
          </a:prstGeom>
          <a:solidFill>
            <a:srgbClr val="E8F3E8"/>
          </a:solidFill>
          <a:ln/>
        </p:spPr>
      </p:sp>
      <p:sp>
        <p:nvSpPr>
          <p:cNvPr id="25" name="Shape 19"/>
          <p:cNvSpPr/>
          <p:nvPr/>
        </p:nvSpPr>
        <p:spPr>
          <a:xfrm>
            <a:off x="7616785" y="5377934"/>
            <a:ext cx="603409" cy="603409"/>
          </a:xfrm>
          <a:prstGeom prst="roundRect">
            <a:avLst>
              <a:gd name="adj" fmla="val 15152385"/>
            </a:avLst>
          </a:prstGeom>
          <a:solidFill>
            <a:srgbClr val="438951"/>
          </a:solidFill>
          <a:ln/>
        </p:spPr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82758" y="5543907"/>
            <a:ext cx="271463" cy="271463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7616785" y="6182439"/>
            <a:ext cx="2525554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Exception Handling</a:t>
            </a:r>
            <a:endParaRPr lang="en-US" sz="1950" dirty="0"/>
          </a:p>
        </p:txBody>
      </p:sp>
      <p:sp>
        <p:nvSpPr>
          <p:cNvPr id="28" name="Text 21"/>
          <p:cNvSpPr/>
          <p:nvPr/>
        </p:nvSpPr>
        <p:spPr>
          <a:xfrm>
            <a:off x="7616785" y="6617375"/>
            <a:ext cx="6108621" cy="643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Robust error management ensures system stability and fault tolerance.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novo\Pictures\Screenshots\Screenshot 2025-11-25 18200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7810959" cy="6290631"/>
          </a:xfrm>
          <a:prstGeom prst="rect">
            <a:avLst/>
          </a:prstGeom>
          <a:noFill/>
        </p:spPr>
      </p:pic>
      <p:pic>
        <p:nvPicPr>
          <p:cNvPr id="1027" name="Picture 3" descr="C:\Users\Lenovo\Pictures\Screenshots\Screenshot 2025-11-25 18210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34699" y="0"/>
            <a:ext cx="8295701" cy="8229600"/>
          </a:xfrm>
          <a:prstGeom prst="rect">
            <a:avLst/>
          </a:prstGeom>
          <a:noFill/>
        </p:spPr>
      </p:pic>
      <p:pic>
        <p:nvPicPr>
          <p:cNvPr id="1028" name="Picture 4" descr="C:\Users\Lenovo\Pictures\Screenshots\Screenshot 2025-11-25 182619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635566"/>
            <a:ext cx="6863508" cy="459403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630" y="519827"/>
            <a:ext cx="11644074" cy="590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Database &amp; DAO Layer: Data Integrity &amp; Security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61630" y="1488638"/>
            <a:ext cx="1330713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secure and efficient database layer is critical for handling sensitive campus information.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661630" y="2173843"/>
            <a:ext cx="7799784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JDBC Connection:</a:t>
            </a: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Utilizes </a:t>
            </a:r>
            <a:r>
              <a:rPr lang="en-US" sz="14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PreparedStatement</a:t>
            </a: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for enhanced security and protection against SQL injection.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61630" y="2867620"/>
            <a:ext cx="779978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CRUD Operations:</a:t>
            </a: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Comprehensive Create, Read, Update, and Delete functionalities for all core modules.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661630" y="3538538"/>
            <a:ext cx="779978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Separate DAO Classes:</a:t>
            </a: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Ensures clean abstraction and separation of concerns for database operations.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661630" y="4209455"/>
            <a:ext cx="779978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Transaction Handling:</a:t>
            </a: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Implements transaction management for multi-step updates, maintaining data consistency.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661630" y="4880372"/>
            <a:ext cx="779978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Optimized Queries:</a:t>
            </a: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Designed for faster data retrieval and improved system performance.</a:t>
            </a:r>
            <a:endParaRPr lang="en-US" sz="14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0283" y="2216348"/>
            <a:ext cx="5046107" cy="5046107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661630" y="7687747"/>
            <a:ext cx="1330713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DAO (Data Access Object) layer provides a clear interface for interacting with the database, abstracting away implementation details.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8669" y="788670"/>
            <a:ext cx="13073063" cy="1390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Collections &amp; Generics: Dynamic Data Management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8669" y="2624257"/>
            <a:ext cx="13073063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Java Collections Framework and Generics are fundamental for managing and manipulating data efficiently within the portal.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78669" y="3586520"/>
            <a:ext cx="4209336" cy="1993940"/>
          </a:xfrm>
          <a:prstGeom prst="roundRect">
            <a:avLst>
              <a:gd name="adj" fmla="val 26781"/>
            </a:avLst>
          </a:prstGeom>
          <a:solidFill>
            <a:srgbClr val="E8F3E8"/>
          </a:solidFill>
          <a:ln/>
        </p:spPr>
      </p:sp>
      <p:sp>
        <p:nvSpPr>
          <p:cNvPr id="5" name="Text 3"/>
          <p:cNvSpPr/>
          <p:nvPr/>
        </p:nvSpPr>
        <p:spPr>
          <a:xfrm>
            <a:off x="1001078" y="3808928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ArrayList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001078" y="4290060"/>
            <a:ext cx="3764518" cy="1067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Dynamically stores and displays records, offering flexible size and easy element access.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0413" y="3586520"/>
            <a:ext cx="4209455" cy="1993940"/>
          </a:xfrm>
          <a:prstGeom prst="roundRect">
            <a:avLst>
              <a:gd name="adj" fmla="val 26781"/>
            </a:avLst>
          </a:prstGeom>
          <a:solidFill>
            <a:srgbClr val="E8F3E8"/>
          </a:solidFill>
          <a:ln/>
        </p:spPr>
      </p:sp>
      <p:sp>
        <p:nvSpPr>
          <p:cNvPr id="8" name="Text 6"/>
          <p:cNvSpPr/>
          <p:nvPr/>
        </p:nvSpPr>
        <p:spPr>
          <a:xfrm>
            <a:off x="5432822" y="3808928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HashMap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5432822" y="4290060"/>
            <a:ext cx="3764637" cy="1067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Enables quick lookups and facilitates efficient data analytics within the system.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2277" y="3586520"/>
            <a:ext cx="4209455" cy="1993940"/>
          </a:xfrm>
          <a:prstGeom prst="roundRect">
            <a:avLst>
              <a:gd name="adj" fmla="val 26781"/>
            </a:avLst>
          </a:prstGeom>
          <a:solidFill>
            <a:srgbClr val="E8F3E8"/>
          </a:solidFill>
          <a:ln/>
        </p:spPr>
      </p:sp>
      <p:sp>
        <p:nvSpPr>
          <p:cNvPr id="11" name="Text 9"/>
          <p:cNvSpPr/>
          <p:nvPr/>
        </p:nvSpPr>
        <p:spPr>
          <a:xfrm>
            <a:off x="9864685" y="3808928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TreeSet</a:t>
            </a:r>
            <a:endParaRPr lang="en-US" sz="2150" dirty="0"/>
          </a:p>
        </p:txBody>
      </p:sp>
      <p:sp>
        <p:nvSpPr>
          <p:cNvPr id="12" name="Text 10"/>
          <p:cNvSpPr/>
          <p:nvPr/>
        </p:nvSpPr>
        <p:spPr>
          <a:xfrm>
            <a:off x="9864685" y="4290060"/>
            <a:ext cx="3764637" cy="1067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Maintains sorted and unique lists of data, such as courses or subjects.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78669" y="5802868"/>
            <a:ext cx="6425327" cy="1637943"/>
          </a:xfrm>
          <a:prstGeom prst="roundRect">
            <a:avLst>
              <a:gd name="adj" fmla="val 32602"/>
            </a:avLst>
          </a:prstGeom>
          <a:solidFill>
            <a:srgbClr val="E8F3E8"/>
          </a:solidFill>
          <a:ln/>
        </p:spPr>
      </p:sp>
      <p:sp>
        <p:nvSpPr>
          <p:cNvPr id="14" name="Text 12"/>
          <p:cNvSpPr/>
          <p:nvPr/>
        </p:nvSpPr>
        <p:spPr>
          <a:xfrm>
            <a:off x="1001078" y="6025277"/>
            <a:ext cx="3161228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Generic Utility Classes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1001078" y="6506408"/>
            <a:ext cx="5980509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Promotes code reusability by creating type-safe functions for various data types.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6404" y="5802868"/>
            <a:ext cx="6425327" cy="1637943"/>
          </a:xfrm>
          <a:prstGeom prst="roundRect">
            <a:avLst>
              <a:gd name="adj" fmla="val 32602"/>
            </a:avLst>
          </a:prstGeom>
          <a:solidFill>
            <a:srgbClr val="E8F3E8"/>
          </a:solidFill>
          <a:ln/>
        </p:spPr>
      </p:sp>
      <p:sp>
        <p:nvSpPr>
          <p:cNvPr id="17" name="Text 15"/>
          <p:cNvSpPr/>
          <p:nvPr/>
        </p:nvSpPr>
        <p:spPr>
          <a:xfrm>
            <a:off x="7648813" y="6025277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Iterators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7648813" y="6506408"/>
            <a:ext cx="5980509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Ensures safe and controlled traversal through collection elements, preventing concurrent modification issues.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8290" y="478036"/>
            <a:ext cx="9745623" cy="543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Servlet Integration: Web-Based Interactions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08290" y="1368743"/>
            <a:ext cx="13413819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Servlets power the web-based components of the portal, handling user requests and server-side logic.</a:t>
            </a:r>
            <a:endParaRPr lang="en-US" sz="1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90" y="1842373"/>
            <a:ext cx="521375" cy="1143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03377" y="2016085"/>
            <a:ext cx="2172653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LoginServlet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1303377" y="2391847"/>
            <a:ext cx="12718733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Manages user authentication, verifies credentials, and establishes secure user sessions.</a:t>
            </a:r>
            <a:endParaRPr lang="en-US" sz="13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918" y="3058954"/>
            <a:ext cx="521375" cy="11430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64005" y="3232666"/>
            <a:ext cx="2172653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FeedbackServlet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1564005" y="3608427"/>
            <a:ext cx="12458105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Securely processes and stores user feedback into the database for continuous improvement.</a:t>
            </a:r>
            <a:endParaRPr lang="en-US" sz="13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665" y="4275534"/>
            <a:ext cx="521375" cy="11430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24752" y="4449247"/>
            <a:ext cx="2405420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Secure Data Handling</a:t>
            </a:r>
            <a:endParaRPr lang="en-US" sz="1700" dirty="0"/>
          </a:p>
        </p:txBody>
      </p:sp>
      <p:sp>
        <p:nvSpPr>
          <p:cNvPr id="12" name="Text 7"/>
          <p:cNvSpPr/>
          <p:nvPr/>
        </p:nvSpPr>
        <p:spPr>
          <a:xfrm>
            <a:off x="1824752" y="4825008"/>
            <a:ext cx="12197358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All sensitive data is securely transmitted and processed using HTTP POST requests.</a:t>
            </a:r>
            <a:endParaRPr lang="en-US" sz="13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412" y="5492115"/>
            <a:ext cx="521375" cy="11430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085499" y="5665827"/>
            <a:ext cx="2320766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Session Management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2085499" y="6041588"/>
            <a:ext cx="11936611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Utilizes sessions to maintain user login states across multiple interactions.</a:t>
            </a:r>
            <a:endParaRPr lang="en-US" sz="13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665" y="6708696"/>
            <a:ext cx="521375" cy="114300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24752" y="6882408"/>
            <a:ext cx="2172653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Input Validation</a:t>
            </a:r>
            <a:endParaRPr lang="en-US" sz="1700" dirty="0"/>
          </a:p>
        </p:txBody>
      </p:sp>
      <p:sp>
        <p:nvSpPr>
          <p:cNvPr id="18" name="Text 11"/>
          <p:cNvSpPr/>
          <p:nvPr/>
        </p:nvSpPr>
        <p:spPr>
          <a:xfrm>
            <a:off x="1824752" y="7258169"/>
            <a:ext cx="12197358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Rigorous input validation prevents malicious data injection and ensures data integrity.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478" y="1540907"/>
            <a:ext cx="8121729" cy="526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JavaFX GUI: Intuitive User Experience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589478" y="2404110"/>
            <a:ext cx="13451443" cy="269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graphical user interface, built with JavaFX, provides an engaging and responsive interaction for all users.</a:t>
            </a:r>
            <a:endParaRPr lang="en-US" sz="1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98" y="2973467"/>
            <a:ext cx="3258026" cy="202120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9784" y="2973467"/>
            <a:ext cx="3258026" cy="2021205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2470" y="2973467"/>
            <a:ext cx="3258026" cy="2021205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5156" y="2973467"/>
            <a:ext cx="3258026" cy="2021205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589478" y="5105043"/>
            <a:ext cx="13451443" cy="269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User-Friendly Login:</a:t>
            </a: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Animated login screen for an enhanced first impression.</a:t>
            </a:r>
            <a:endParaRPr lang="en-US" sz="1300" dirty="0"/>
          </a:p>
        </p:txBody>
      </p:sp>
      <p:sp>
        <p:nvSpPr>
          <p:cNvPr id="9" name="Text 3"/>
          <p:cNvSpPr/>
          <p:nvPr/>
        </p:nvSpPr>
        <p:spPr>
          <a:xfrm>
            <a:off x="589478" y="5433536"/>
            <a:ext cx="13451443" cy="269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Informative Dashboards:</a:t>
            </a: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Personalized views for attendance, marks, and announcements.</a:t>
            </a:r>
            <a:endParaRPr lang="en-US" sz="1300" dirty="0"/>
          </a:p>
        </p:txBody>
      </p:sp>
      <p:sp>
        <p:nvSpPr>
          <p:cNvPr id="10" name="Text 4"/>
          <p:cNvSpPr/>
          <p:nvPr/>
        </p:nvSpPr>
        <p:spPr>
          <a:xfrm>
            <a:off x="589478" y="5762030"/>
            <a:ext cx="13451443" cy="269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TableView for Records:</a:t>
            </a: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Clear and organized display of student and result records.</a:t>
            </a:r>
            <a:endParaRPr lang="en-US" sz="1300" dirty="0"/>
          </a:p>
        </p:txBody>
      </p:sp>
      <p:sp>
        <p:nvSpPr>
          <p:cNvPr id="11" name="Text 5"/>
          <p:cNvSpPr/>
          <p:nvPr/>
        </p:nvSpPr>
        <p:spPr>
          <a:xfrm>
            <a:off x="589478" y="6090523"/>
            <a:ext cx="13451443" cy="269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Performance Charts:</a:t>
            </a: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Visual analysis tools for academic progress and comparisons.</a:t>
            </a:r>
            <a:endParaRPr lang="en-US" sz="1300" dirty="0"/>
          </a:p>
        </p:txBody>
      </p:sp>
      <p:sp>
        <p:nvSpPr>
          <p:cNvPr id="12" name="Text 6"/>
          <p:cNvSpPr/>
          <p:nvPr/>
        </p:nvSpPr>
        <p:spPr>
          <a:xfrm>
            <a:off x="589478" y="6419017"/>
            <a:ext cx="13451443" cy="269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Responsive Layout:</a:t>
            </a: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Adapts seamlessly to various screen sizes for optimal viewing on any device.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921</Words>
  <Application>Microsoft Office PowerPoint</Application>
  <PresentationFormat>Custom</PresentationFormat>
  <Paragraphs>116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Fraunces Extra Bold</vt:lpstr>
      <vt:lpstr>Calibri</vt:lpstr>
      <vt:lpstr>Nobile</vt:lpstr>
      <vt:lpstr>Consolas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Abhishek Singh</dc:creator>
  <cp:lastModifiedBy>Lenovo</cp:lastModifiedBy>
  <cp:revision>2</cp:revision>
  <dcterms:created xsi:type="dcterms:W3CDTF">2025-11-25T05:20:11Z</dcterms:created>
  <dcterms:modified xsi:type="dcterms:W3CDTF">2025-11-25T14:30:43Z</dcterms:modified>
</cp:coreProperties>
</file>